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8" r:id="rId2"/>
  </p:sldMasterIdLst>
  <p:notesMasterIdLst>
    <p:notesMasterId r:id="rId10"/>
  </p:notesMasterIdLst>
  <p:handoutMasterIdLst>
    <p:handoutMasterId r:id="rId11"/>
  </p:handoutMasterIdLst>
  <p:sldIdLst>
    <p:sldId id="374" r:id="rId3"/>
    <p:sldId id="383" r:id="rId4"/>
    <p:sldId id="382" r:id="rId5"/>
    <p:sldId id="385" r:id="rId6"/>
    <p:sldId id="384" r:id="rId7"/>
    <p:sldId id="386" r:id="rId8"/>
    <p:sldId id="387" r:id="rId9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1" autoAdjust="0"/>
    <p:restoredTop sz="94106" autoAdjust="0"/>
  </p:normalViewPr>
  <p:slideViewPr>
    <p:cSldViewPr snapToGrid="0" snapToObjects="1">
      <p:cViewPr varScale="1">
        <p:scale>
          <a:sx n="86" d="100"/>
          <a:sy n="86" d="100"/>
        </p:scale>
        <p:origin x="-90" y="-21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3126" y="-78"/>
      </p:cViewPr>
      <p:guideLst>
        <p:guide orient="horz" pos="2928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64820"/>
          </a:xfrm>
          <a:prstGeom prst="rect">
            <a:avLst/>
          </a:prstGeom>
        </p:spPr>
        <p:txBody>
          <a:bodyPr vert="horz" lIns="92807" tIns="46402" rIns="92807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2971800" cy="464820"/>
          </a:xfrm>
          <a:prstGeom prst="rect">
            <a:avLst/>
          </a:prstGeom>
        </p:spPr>
        <p:txBody>
          <a:bodyPr vert="horz" lIns="92807" tIns="46402" rIns="92807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5" y="8829968"/>
            <a:ext cx="2971800" cy="464820"/>
          </a:xfrm>
          <a:prstGeom prst="rect">
            <a:avLst/>
          </a:prstGeom>
        </p:spPr>
        <p:txBody>
          <a:bodyPr vert="horz" lIns="92807" tIns="46402" rIns="92807" bIns="46402" rtlCol="0" anchor="b"/>
          <a:lstStyle>
            <a:lvl1pPr algn="r">
              <a:defRPr sz="1200"/>
            </a:lvl1pPr>
          </a:lstStyle>
          <a:p>
            <a:fld id="{178ECAAB-D0FC-48C8-9D9F-C34212531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05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64820"/>
          </a:xfrm>
          <a:prstGeom prst="rect">
            <a:avLst/>
          </a:prstGeom>
        </p:spPr>
        <p:txBody>
          <a:bodyPr vert="horz" lIns="92807" tIns="46402" rIns="92807" bIns="464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9338" y="463550"/>
            <a:ext cx="2235200" cy="1677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07" tIns="46402" rIns="92807" bIns="464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5847" y="2247484"/>
            <a:ext cx="6440365" cy="6582485"/>
          </a:xfrm>
          <a:prstGeom prst="rect">
            <a:avLst/>
          </a:prstGeom>
        </p:spPr>
        <p:txBody>
          <a:bodyPr vert="horz" lIns="92807" tIns="46402" rIns="92807" bIns="4640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2971800" cy="464820"/>
          </a:xfrm>
          <a:prstGeom prst="rect">
            <a:avLst/>
          </a:prstGeom>
        </p:spPr>
        <p:txBody>
          <a:bodyPr vert="horz" lIns="92807" tIns="46402" rIns="92807" bIns="464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829968"/>
            <a:ext cx="2971800" cy="464820"/>
          </a:xfrm>
          <a:prstGeom prst="rect">
            <a:avLst/>
          </a:prstGeom>
        </p:spPr>
        <p:txBody>
          <a:bodyPr vert="horz" lIns="92807" tIns="46402" rIns="92807" bIns="46402" rtlCol="0" anchor="b"/>
          <a:lstStyle>
            <a:lvl1pPr algn="r">
              <a:defRPr sz="1200"/>
            </a:lvl1pPr>
          </a:lstStyle>
          <a:p>
            <a:fld id="{D780F43A-5F96-4128-998A-6C0546B4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69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&amp;T Power Point2-fro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2227"/>
            <a:ext cx="7772400" cy="1470025"/>
          </a:xfrm>
        </p:spPr>
        <p:txBody>
          <a:bodyPr>
            <a:noAutofit/>
          </a:bodyPr>
          <a:lstStyle>
            <a:lvl1pPr>
              <a:defRPr sz="5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82166"/>
            <a:ext cx="6400800" cy="110921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2AA5B-1344-0943-9C2A-8E645AF188A5}" type="datetimeFigureOut">
              <a:rPr lang="en-US" smtClean="0"/>
              <a:t>4/20/2016</a:t>
            </a:fld>
            <a:endParaRPr lang="en-US"/>
          </a:p>
        </p:txBody>
      </p:sp>
      <p:pic>
        <p:nvPicPr>
          <p:cNvPr id="6" name="Picture 5" descr="S&amp;T Power Point2-fro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2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2AA5B-1344-0943-9C2A-8E645AF188A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6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2AA5B-1344-0943-9C2A-8E645AF188A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16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2AA5B-1344-0943-9C2A-8E645AF188A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66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2AA5B-1344-0943-9C2A-8E645AF188A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16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E1CE-9897-B147-B583-7399865CB23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03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E1CE-9897-B147-B583-7399865CB23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96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E1CE-9897-B147-B583-7399865CB23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46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E1CE-9897-B147-B583-7399865CB23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63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E1CE-9897-B147-B583-7399865CB23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94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E1CE-9897-B147-B583-7399865CB23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5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8362"/>
            <a:ext cx="8229600" cy="646156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7130"/>
            <a:ext cx="8229600" cy="4779220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3000" b="1"/>
            </a:lvl1pPr>
            <a:lvl2pPr marL="793750" indent="-331788">
              <a:buFont typeface="Wingdings" pitchFamily="2" charset="2"/>
              <a:buChar char="Ø"/>
              <a:defRPr sz="2500"/>
            </a:lvl2pPr>
            <a:lvl3pPr marL="1260475" indent="-346075">
              <a:buFont typeface="Wingdings" pitchFamily="2" charset="2"/>
              <a:buChar char="v"/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44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E1CE-9897-B147-B583-7399865CB23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42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E1CE-9897-B147-B583-7399865CB23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18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E1CE-9897-B147-B583-7399865CB23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65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E1CE-9897-B147-B583-7399865CB23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07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E1CE-9897-B147-B583-7399865CB23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0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2AA5B-1344-0943-9C2A-8E645AF188A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1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54262"/>
            <a:ext cx="4038600" cy="37435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4262"/>
            <a:ext cx="4038600" cy="37435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2AA5B-1344-0943-9C2A-8E645AF188A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7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504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552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05284"/>
            <a:ext cx="4040188" cy="30192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6552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05284"/>
            <a:ext cx="4041775" cy="3076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2AA5B-1344-0943-9C2A-8E645AF188A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9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211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2AA5B-1344-0943-9C2A-8E645AF188A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9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2AA5B-1344-0943-9C2A-8E645AF188A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859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685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3064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2AA5B-1344-0943-9C2A-8E645AF188A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5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9963"/>
            <a:ext cx="5486400" cy="38076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B2AA5B-1344-0943-9C2A-8E645AF188A5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6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99857"/>
            <a:ext cx="8229600" cy="592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10686"/>
            <a:ext cx="8229600" cy="474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E8336-C848-7F43-BE2F-5A606274D11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&amp;T Power Point2-fronttake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3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8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itchFamily="2" charset="2"/>
        <a:buChar char="§"/>
        <a:defRPr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31788" algn="l" defTabSz="457200" rtl="0" eaLnBrk="1" latinLnBrk="0" hangingPunct="1">
        <a:spcBef>
          <a:spcPct val="20000"/>
        </a:spcBef>
        <a:buFont typeface="Wingdings" pitchFamily="2" charset="2"/>
        <a:buChar char="Ø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346075" algn="l" defTabSz="457200" rtl="0" eaLnBrk="1" latinLnBrk="0" hangingPunct="1">
        <a:spcBef>
          <a:spcPct val="20000"/>
        </a:spcBef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4263"/>
            <a:ext cx="8229600" cy="3710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6E1CE-9897-B147-B583-7399865CB231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835F4-0BB7-7049-A094-6DB8096D52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&amp;T Power Point2-prin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6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President’s Report</a:t>
            </a:r>
            <a:br>
              <a:rPr lang="en-US" dirty="0" smtClean="0"/>
            </a:br>
            <a:r>
              <a:rPr lang="en-US" sz="3600" dirty="0" smtClean="0"/>
              <a:t>21 April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1FF7B70-7FBF-4957-968D-C696BBF3CB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43125"/>
            <a:ext cx="7831455" cy="161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6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IFC Meets Friday 22 April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7129"/>
            <a:ext cx="8587648" cy="528087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Post Tenure Review</a:t>
            </a:r>
          </a:p>
          <a:p>
            <a:pPr lvl="1"/>
            <a:r>
              <a:rPr lang="en-US" dirty="0" smtClean="0"/>
              <a:t>Initiated partly in response to MO legislature criticisms</a:t>
            </a:r>
          </a:p>
          <a:p>
            <a:pPr lvl="1"/>
            <a:r>
              <a:rPr lang="en-US" dirty="0" smtClean="0"/>
              <a:t>CRR, current process and practices being reviewed by IFC</a:t>
            </a:r>
          </a:p>
          <a:p>
            <a:pPr lvl="1"/>
            <a:r>
              <a:rPr lang="en-US" dirty="0" smtClean="0"/>
              <a:t>Integrate </a:t>
            </a:r>
            <a:r>
              <a:rPr lang="en-US" dirty="0"/>
              <a:t>workload, annual </a:t>
            </a:r>
            <a:r>
              <a:rPr lang="en-US" dirty="0" smtClean="0"/>
              <a:t>review, PTR, and waiver</a:t>
            </a:r>
            <a:r>
              <a:rPr lang="en-US" dirty="0"/>
              <a:t>,</a:t>
            </a:r>
            <a:r>
              <a:rPr lang="en-US" dirty="0" smtClean="0"/>
              <a:t> policies</a:t>
            </a:r>
          </a:p>
          <a:p>
            <a:pPr lvl="2"/>
            <a:r>
              <a:rPr lang="en-US" dirty="0" smtClean="0"/>
              <a:t>Current CRR on workload, annual review and PTR policies not aligned</a:t>
            </a:r>
          </a:p>
          <a:p>
            <a:pPr lvl="2"/>
            <a:r>
              <a:rPr lang="en-US" dirty="0" smtClean="0"/>
              <a:t>Provide detail and guidance toward annual and 5 </a:t>
            </a:r>
            <a:r>
              <a:rPr lang="en-US" dirty="0" err="1" smtClean="0"/>
              <a:t>yr</a:t>
            </a:r>
            <a:r>
              <a:rPr lang="en-US" dirty="0" smtClean="0"/>
              <a:t> evaluations</a:t>
            </a:r>
          </a:p>
          <a:p>
            <a:pPr lvl="2"/>
            <a:r>
              <a:rPr lang="en-US" dirty="0" smtClean="0"/>
              <a:t>Add resources toward PTR rewards and faculty success/assistance</a:t>
            </a:r>
          </a:p>
          <a:p>
            <a:pPr lvl="1"/>
            <a:r>
              <a:rPr lang="en-US" dirty="0" smtClean="0"/>
              <a:t>Tom Schuman is the campus IFC representative for PTR</a:t>
            </a:r>
          </a:p>
          <a:p>
            <a:pPr lvl="1"/>
            <a:r>
              <a:rPr lang="en-US" dirty="0" smtClean="0"/>
              <a:t>Will circulate draft CRR changes to the Senates after IFC review</a:t>
            </a:r>
          </a:p>
          <a:p>
            <a:r>
              <a:rPr lang="en-US" dirty="0" smtClean="0"/>
              <a:t>Teaching waivers task force</a:t>
            </a:r>
          </a:p>
          <a:p>
            <a:pPr lvl="1"/>
            <a:r>
              <a:rPr lang="en-US" dirty="0" smtClean="0"/>
              <a:t>Dick Brow and Melanie Mormile are task force reps</a:t>
            </a:r>
          </a:p>
          <a:p>
            <a:pPr lvl="1"/>
            <a:r>
              <a:rPr lang="en-US" dirty="0" smtClean="0"/>
              <a:t>‘Waivers’ constitute a workload reassignment under workload policy</a:t>
            </a:r>
          </a:p>
        </p:txBody>
      </p:sp>
    </p:spTree>
    <p:extLst>
      <p:ext uri="{BB962C8B-B14F-4D97-AF65-F5344CB8AC3E}">
        <p14:creationId xmlns:p14="http://schemas.microsoft.com/office/powerpoint/2010/main" val="1136048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7129"/>
            <a:ext cx="8587648" cy="5280871"/>
          </a:xfrm>
        </p:spPr>
        <p:txBody>
          <a:bodyPr>
            <a:normAutofit/>
          </a:bodyPr>
          <a:lstStyle/>
          <a:p>
            <a:r>
              <a:rPr lang="en-US" dirty="0" smtClean="0"/>
              <a:t>Changes to retirement health plan enacted by BOC</a:t>
            </a:r>
          </a:p>
          <a:p>
            <a:r>
              <a:rPr lang="en-US" dirty="0" smtClean="0"/>
              <a:t>UM System President search public forum</a:t>
            </a:r>
          </a:p>
          <a:p>
            <a:pPr lvl="1"/>
            <a:r>
              <a:rPr lang="en-US" dirty="0" smtClean="0"/>
              <a:t>4 </a:t>
            </a:r>
            <a:r>
              <a:rPr lang="en-US" dirty="0"/>
              <a:t>April 2016, </a:t>
            </a:r>
            <a:r>
              <a:rPr lang="en-US" dirty="0" smtClean="0"/>
              <a:t>room 204 A&amp;B </a:t>
            </a:r>
            <a:r>
              <a:rPr lang="en-US" dirty="0" err="1" smtClean="0"/>
              <a:t>Havener</a:t>
            </a:r>
            <a:r>
              <a:rPr lang="en-US" dirty="0" smtClean="0"/>
              <a:t> Center</a:t>
            </a:r>
          </a:p>
          <a:p>
            <a:r>
              <a:rPr lang="en-US" dirty="0" smtClean="0"/>
              <a:t>Pres. search committee has requested S&amp;T Faculty Senate feedback on candidate profile desired:</a:t>
            </a:r>
          </a:p>
          <a:p>
            <a:pPr lvl="1"/>
            <a:r>
              <a:rPr lang="en-US" dirty="0" smtClean="0"/>
              <a:t>Can provide specific feedback to Tom Schuman or –</a:t>
            </a:r>
          </a:p>
          <a:p>
            <a:pPr lvl="1"/>
            <a:r>
              <a:rPr lang="en-US" dirty="0"/>
              <a:t>Kelley </a:t>
            </a:r>
            <a:r>
              <a:rPr lang="en-US" dirty="0" smtClean="0"/>
              <a:t>Stuck, of UM </a:t>
            </a:r>
            <a:r>
              <a:rPr lang="en-US" dirty="0"/>
              <a:t>System HR (</a:t>
            </a:r>
            <a:r>
              <a:rPr lang="en-US" dirty="0" smtClean="0"/>
              <a:t>stuckk@umsystem.edu)</a:t>
            </a:r>
          </a:p>
          <a:p>
            <a:pPr lvl="1"/>
            <a:r>
              <a:rPr lang="en-US" dirty="0" smtClean="0"/>
              <a:t>Campus representative – C. Joe Boehm (staff rep)</a:t>
            </a:r>
          </a:p>
        </p:txBody>
      </p:sp>
    </p:spTree>
    <p:extLst>
      <p:ext uri="{BB962C8B-B14F-4D97-AF65-F5344CB8AC3E}">
        <p14:creationId xmlns:p14="http://schemas.microsoft.com/office/powerpoint/2010/main" val="206992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412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Collaborative on Academic Careers in Higher Education (</a:t>
            </a:r>
            <a:r>
              <a:rPr lang="en-US" dirty="0" smtClean="0"/>
              <a:t>COACHE)</a:t>
            </a:r>
          </a:p>
          <a:p>
            <a:pPr lvl="1"/>
            <a:r>
              <a:rPr lang="en-US" dirty="0" smtClean="0"/>
              <a:t>Survey closed </a:t>
            </a:r>
            <a:r>
              <a:rPr lang="en-US" dirty="0"/>
              <a:t>April 8, </a:t>
            </a:r>
            <a:r>
              <a:rPr lang="en-US" dirty="0" smtClean="0"/>
              <a:t>2016;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esults due to campus before summer</a:t>
            </a:r>
          </a:p>
          <a:p>
            <a:r>
              <a:rPr lang="en-US" dirty="0" smtClean="0"/>
              <a:t>Administrative review</a:t>
            </a:r>
          </a:p>
          <a:p>
            <a:pPr lvl="1"/>
            <a:r>
              <a:rPr lang="en-US" dirty="0" smtClean="0"/>
              <a:t>Closed midnight, 28 March</a:t>
            </a:r>
          </a:p>
          <a:p>
            <a:pPr lvl="1"/>
            <a:r>
              <a:rPr lang="en-US" dirty="0" smtClean="0"/>
              <a:t>Results (data) have not been viewed</a:t>
            </a:r>
          </a:p>
          <a:p>
            <a:pPr lvl="1"/>
            <a:r>
              <a:rPr lang="en-US" dirty="0" smtClean="0"/>
              <a:t>Motion: criteria for publishing of results to Faculty Senate: </a:t>
            </a:r>
            <a:r>
              <a:rPr lang="en-US" dirty="0" smtClean="0">
                <a:solidFill>
                  <a:srgbClr val="C00000"/>
                </a:solidFill>
              </a:rPr>
              <a:t>51%</a:t>
            </a:r>
            <a:r>
              <a:rPr lang="en-US" dirty="0" smtClean="0"/>
              <a:t> participation (of 403 surveyed, </a:t>
            </a:r>
            <a:r>
              <a:rPr lang="en-US" dirty="0" smtClean="0">
                <a:sym typeface="Symbol"/>
              </a:rPr>
              <a:t></a:t>
            </a:r>
            <a:r>
              <a:rPr lang="en-US" dirty="0" smtClean="0"/>
              <a:t> 206)</a:t>
            </a:r>
          </a:p>
          <a:p>
            <a:pPr lvl="1"/>
            <a:r>
              <a:rPr lang="en-US" dirty="0" smtClean="0"/>
              <a:t>Achieved for Chancellor (229) and Dean (87) </a:t>
            </a:r>
            <a:r>
              <a:rPr lang="en-US" dirty="0" smtClean="0"/>
              <a:t>positions</a:t>
            </a:r>
          </a:p>
          <a:p>
            <a:pPr lvl="1"/>
            <a:r>
              <a:rPr lang="en-US" dirty="0" smtClean="0"/>
              <a:t>Committee report to follow in agenda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5593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7130"/>
            <a:ext cx="8532564" cy="477922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&gt; 51% threshold obtained for Drs. Schrader and Roberts</a:t>
            </a:r>
          </a:p>
          <a:p>
            <a:r>
              <a:rPr lang="en-US" dirty="0" smtClean="0"/>
              <a:t>Committee elections at today’s meeting</a:t>
            </a:r>
          </a:p>
          <a:p>
            <a:pPr lvl="1"/>
            <a:r>
              <a:rPr lang="en-US" dirty="0" smtClean="0"/>
              <a:t>Mike Bruening will be on sabbatical next 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86" y="1764986"/>
            <a:ext cx="8230878" cy="245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683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Graduate Student Funding Policy Committee</a:t>
            </a:r>
          </a:p>
          <a:p>
            <a:pPr lvl="1"/>
            <a:r>
              <a:rPr lang="en-US" dirty="0" smtClean="0"/>
              <a:t>Presented report to Chancellor and Provost 11 April</a:t>
            </a:r>
          </a:p>
          <a:p>
            <a:pPr lvl="1"/>
            <a:r>
              <a:rPr lang="en-US" dirty="0" smtClean="0"/>
              <a:t>Chancellor wanted time to review</a:t>
            </a:r>
          </a:p>
          <a:p>
            <a:pPr lvl="1"/>
            <a:r>
              <a:rPr lang="en-US" dirty="0" smtClean="0"/>
              <a:t>Provost indicated implementation is needed asap</a:t>
            </a:r>
          </a:p>
          <a:p>
            <a:pPr lvl="1"/>
            <a:r>
              <a:rPr lang="en-US" dirty="0" smtClean="0"/>
              <a:t>Committee continuing to interact with Chancellor and FS President toward implementation of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36676"/>
      </p:ext>
    </p:extLst>
  </p:cSld>
  <p:clrMapOvr>
    <a:masterClrMapping/>
  </p:clrMapOvr>
</p:sld>
</file>

<file path=ppt/theme/theme1.xml><?xml version="1.0" encoding="utf-8"?>
<a:theme xmlns:a="http://schemas.openxmlformats.org/drawingml/2006/main" name="Sand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SandT</Template>
  <TotalTime>61306</TotalTime>
  <Words>326</Words>
  <Application>Microsoft Office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SandT</vt:lpstr>
      <vt:lpstr>Print</vt:lpstr>
      <vt:lpstr>President’s Report 21 April 2016</vt:lpstr>
      <vt:lpstr>IFC Meets Friday 22 April</vt:lpstr>
      <vt:lpstr>Campus</vt:lpstr>
      <vt:lpstr>PowerPoint Presentation</vt:lpstr>
      <vt:lpstr>Campus</vt:lpstr>
      <vt:lpstr>Campus</vt:lpstr>
      <vt:lpstr>Campus</vt:lpstr>
    </vt:vector>
  </TitlesOfParts>
  <Company>Missouri University of Science and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lindab</dc:creator>
  <cp:lastModifiedBy>Schuman, Thomas</cp:lastModifiedBy>
  <cp:revision>239</cp:revision>
  <cp:lastPrinted>2015-08-10T17:06:33Z</cp:lastPrinted>
  <dcterms:created xsi:type="dcterms:W3CDTF">2013-01-22T17:06:05Z</dcterms:created>
  <dcterms:modified xsi:type="dcterms:W3CDTF">2016-04-20T19:21:19Z</dcterms:modified>
</cp:coreProperties>
</file>